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300" r:id="rId3"/>
    <p:sldId id="257" r:id="rId4"/>
    <p:sldId id="260" r:id="rId5"/>
    <p:sldId id="258" r:id="rId6"/>
    <p:sldId id="259" r:id="rId7"/>
    <p:sldId id="263" r:id="rId8"/>
    <p:sldId id="262" r:id="rId9"/>
    <p:sldId id="261" r:id="rId10"/>
    <p:sldId id="264" r:id="rId11"/>
    <p:sldId id="265" r:id="rId12"/>
    <p:sldId id="266" r:id="rId13"/>
    <p:sldId id="271" r:id="rId14"/>
    <p:sldId id="267" r:id="rId15"/>
    <p:sldId id="268" r:id="rId16"/>
    <p:sldId id="269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301" r:id="rId28"/>
    <p:sldId id="282" r:id="rId29"/>
    <p:sldId id="283" r:id="rId30"/>
    <p:sldId id="284" r:id="rId31"/>
    <p:sldId id="286" r:id="rId32"/>
    <p:sldId id="285" r:id="rId33"/>
    <p:sldId id="287" r:id="rId34"/>
    <p:sldId id="288" r:id="rId35"/>
    <p:sldId id="289" r:id="rId36"/>
    <p:sldId id="292" r:id="rId37"/>
    <p:sldId id="290" r:id="rId38"/>
    <p:sldId id="291" r:id="rId39"/>
    <p:sldId id="293" r:id="rId40"/>
    <p:sldId id="294" r:id="rId41"/>
    <p:sldId id="295" r:id="rId42"/>
    <p:sldId id="296" r:id="rId43"/>
    <p:sldId id="270" r:id="rId44"/>
    <p:sldId id="302" r:id="rId45"/>
    <p:sldId id="303" r:id="rId46"/>
    <p:sldId id="29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59" autoAdjust="0"/>
    <p:restoredTop sz="94660"/>
  </p:normalViewPr>
  <p:slideViewPr>
    <p:cSldViewPr snapToGrid="0">
      <p:cViewPr varScale="1">
        <p:scale>
          <a:sx n="70" d="100"/>
          <a:sy n="70" d="100"/>
        </p:scale>
        <p:origin x="10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Dhanapurti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3 Tier Architecture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Validations Framework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Other Features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Functional Aspects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User Defined Accounts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Two Level Approval System 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Rating for Buyers &amp; Suppliers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Account Expiry System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Block/Unblock Account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Swap/Revert Accounts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Technical Aspects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Unique ID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Confirmation Screens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Email Notifications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Payment System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Animation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Inventory Management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Warehouse Management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Warehouse Design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Tree Structure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Planning Tool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Environment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Comparison Tool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Reporting Tool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Graphs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Images &amp; Files Upload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Currency Convertor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Query Emails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Help Guide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Drafts Option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Disputes on Goods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Regulations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Role Based Screens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Grids Functionality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Common Screens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Other Features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Cloud Services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High Level Architecture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26680B60-87FD-4C4B-8283-BFD84A5E866D}" type="presOf" srcId="{052BD2FF-0546-4F44-A135-D6DB6DF7F380}" destId="{C8508142-8530-4901-BAE8-5B161C95CF4F}" srcOrd="0" destOrd="0" presId="urn:microsoft.com/office/officeart/2005/8/layout/vList3"/>
    <dgm:cxn modelId="{09BC1431-0D7B-4511-A06B-CE0D8A9A0E60}" type="presOf" srcId="{508C97C8-9622-4848-A19B-3F25C1FD9014}" destId="{9FA28C55-3CBD-4AF8-B651-A783A449CE4E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C5723DFB-7DA9-4A13-85CF-2F4449E50C0D}" type="presParOf" srcId="{9FA28C55-3CBD-4AF8-B651-A783A449CE4E}" destId="{FD6BE245-8712-40F0-944D-9A14497FF8ED}" srcOrd="0" destOrd="0" presId="urn:microsoft.com/office/officeart/2005/8/layout/vList3"/>
    <dgm:cxn modelId="{CB27A648-DAA9-498A-AEB0-82A20EBAC74D}" type="presParOf" srcId="{FD6BE245-8712-40F0-944D-9A14497FF8ED}" destId="{2ADA55CC-E4B2-4E33-80CB-AEAD574F09E7}" srcOrd="0" destOrd="0" presId="urn:microsoft.com/office/officeart/2005/8/layout/vList3"/>
    <dgm:cxn modelId="{16943B54-764E-49BC-9804-1767B848806B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Process Flow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4AB7648F-C225-48E1-BC7C-9DF1A3BEA735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28FD186-088F-495A-B390-13CFF73762A2}" type="presOf" srcId="{508C97C8-9622-4848-A19B-3F25C1FD9014}" destId="{9FA28C55-3CBD-4AF8-B651-A783A449CE4E}" srcOrd="0" destOrd="0" presId="urn:microsoft.com/office/officeart/2005/8/layout/vList3"/>
    <dgm:cxn modelId="{530DC4D0-8E79-4A47-994E-1712F0665DD9}" type="presParOf" srcId="{9FA28C55-3CBD-4AF8-B651-A783A449CE4E}" destId="{FD6BE245-8712-40F0-944D-9A14497FF8ED}" srcOrd="0" destOrd="0" presId="urn:microsoft.com/office/officeart/2005/8/layout/vList3"/>
    <dgm:cxn modelId="{031934AF-A989-4028-B1A8-E9A9C631937A}" type="presParOf" srcId="{FD6BE245-8712-40F0-944D-9A14497FF8ED}" destId="{2ADA55CC-E4B2-4E33-80CB-AEAD574F09E7}" srcOrd="0" destOrd="0" presId="urn:microsoft.com/office/officeart/2005/8/layout/vList3"/>
    <dgm:cxn modelId="{4565031D-63B0-4567-BA1D-8B0182BF304F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Thank You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0" dirty="0">
              <a:latin typeface="Arial" panose="020B0604020202020204" pitchFamily="34" charset="0"/>
              <a:cs typeface="Arial" panose="020B0604020202020204" pitchFamily="34" charset="0"/>
            </a:rPr>
            <a:t>Localization</a:t>
          </a:r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 and </a:t>
          </a:r>
          <a:r>
            <a:rPr lang="en-US" sz="4800" b="0" dirty="0">
              <a:latin typeface="Arial" panose="020B0604020202020204" pitchFamily="34" charset="0"/>
              <a:cs typeface="Arial" panose="020B0604020202020204" pitchFamily="34" charset="0"/>
            </a:rPr>
            <a:t>Internalization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User based Themes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Automatic Email Notifications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Dynamic Rating System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08C97C8-9622-4848-A19B-3F25C1FD90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2BD2FF-0546-4F44-A135-D6DB6DF7F380}">
      <dgm:prSet phldrT="[Text]" custT="1"/>
      <dgm:spPr/>
      <dgm:t>
        <a:bodyPr/>
        <a:lstStyle/>
        <a:p>
          <a:r>
            <a:rPr lang="en-US" sz="4800" b="1" dirty="0">
              <a:latin typeface="Arial" panose="020B0604020202020204" pitchFamily="34" charset="0"/>
              <a:cs typeface="Arial" panose="020B0604020202020204" pitchFamily="34" charset="0"/>
            </a:rPr>
            <a:t>Configurable Database</a:t>
          </a:r>
        </a:p>
      </dgm:t>
    </dgm:pt>
    <dgm:pt modelId="{7ED8A108-E1D9-4DB1-B032-715C7D1D4720}" type="parTrans" cxnId="{B5476495-E074-4D07-AB85-B964CE856A6B}">
      <dgm:prSet/>
      <dgm:spPr/>
      <dgm:t>
        <a:bodyPr/>
        <a:lstStyle/>
        <a:p>
          <a:endParaRPr lang="en-US"/>
        </a:p>
      </dgm:t>
    </dgm:pt>
    <dgm:pt modelId="{3FAB6D17-C476-4716-B98B-21177E578110}" type="sibTrans" cxnId="{B5476495-E074-4D07-AB85-B964CE856A6B}">
      <dgm:prSet/>
      <dgm:spPr/>
      <dgm:t>
        <a:bodyPr/>
        <a:lstStyle/>
        <a:p>
          <a:endParaRPr lang="en-US"/>
        </a:p>
      </dgm:t>
    </dgm:pt>
    <dgm:pt modelId="{9FA28C55-3CBD-4AF8-B651-A783A449CE4E}" type="pres">
      <dgm:prSet presAssocID="{508C97C8-9622-4848-A19B-3F25C1FD9014}" presName="linearFlow" presStyleCnt="0">
        <dgm:presLayoutVars>
          <dgm:dir/>
          <dgm:resizeHandles val="exact"/>
        </dgm:presLayoutVars>
      </dgm:prSet>
      <dgm:spPr/>
    </dgm:pt>
    <dgm:pt modelId="{FD6BE245-8712-40F0-944D-9A14497FF8ED}" type="pres">
      <dgm:prSet presAssocID="{052BD2FF-0546-4F44-A135-D6DB6DF7F380}" presName="composite" presStyleCnt="0"/>
      <dgm:spPr/>
    </dgm:pt>
    <dgm:pt modelId="{2ADA55CC-E4B2-4E33-80CB-AEAD574F09E7}" type="pres">
      <dgm:prSet presAssocID="{052BD2FF-0546-4F44-A135-D6DB6DF7F380}" presName="imgShp" presStyleLbl="fgImgPlace1" presStyleIdx="0" presStyleCnt="1" custFlipHor="1" custScaleX="9484" custLinFactNeighborX="-53552" custLinFactNeighborY="-49"/>
      <dgm:spPr>
        <a:solidFill>
          <a:schemeClr val="accent1"/>
        </a:solidFill>
        <a:ln>
          <a:noFill/>
        </a:ln>
      </dgm:spPr>
    </dgm:pt>
    <dgm:pt modelId="{C8508142-8530-4901-BAE8-5B161C95CF4F}" type="pres">
      <dgm:prSet presAssocID="{052BD2FF-0546-4F44-A135-D6DB6DF7F380}" presName="txShp" presStyleLbl="node1" presStyleIdx="0" presStyleCnt="1" custScaleX="150376" custLinFactNeighborX="-1491" custLinFactNeighborY="4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DDB6C75B-9D32-4755-8B1D-53BE2DA43AE2}" type="presOf" srcId="{052BD2FF-0546-4F44-A135-D6DB6DF7F380}" destId="{C8508142-8530-4901-BAE8-5B161C95CF4F}" srcOrd="0" destOrd="0" presId="urn:microsoft.com/office/officeart/2005/8/layout/vList3"/>
    <dgm:cxn modelId="{B5476495-E074-4D07-AB85-B964CE856A6B}" srcId="{508C97C8-9622-4848-A19B-3F25C1FD9014}" destId="{052BD2FF-0546-4F44-A135-D6DB6DF7F380}" srcOrd="0" destOrd="0" parTransId="{7ED8A108-E1D9-4DB1-B032-715C7D1D4720}" sibTransId="{3FAB6D17-C476-4716-B98B-21177E578110}"/>
    <dgm:cxn modelId="{4A49A8C0-3A56-4F0F-B94F-6B5BBA73B20B}" type="presOf" srcId="{508C97C8-9622-4848-A19B-3F25C1FD9014}" destId="{9FA28C55-3CBD-4AF8-B651-A783A449CE4E}" srcOrd="0" destOrd="0" presId="urn:microsoft.com/office/officeart/2005/8/layout/vList3"/>
    <dgm:cxn modelId="{0171B4B6-BE7F-49C7-B65C-12EBF6374E3A}" type="presParOf" srcId="{9FA28C55-3CBD-4AF8-B651-A783A449CE4E}" destId="{FD6BE245-8712-40F0-944D-9A14497FF8ED}" srcOrd="0" destOrd="0" presId="urn:microsoft.com/office/officeart/2005/8/layout/vList3"/>
    <dgm:cxn modelId="{C522436C-BE62-41A8-A9AF-6728277D0977}" type="presParOf" srcId="{FD6BE245-8712-40F0-944D-9A14497FF8ED}" destId="{2ADA55CC-E4B2-4E33-80CB-AEAD574F09E7}" srcOrd="0" destOrd="0" presId="urn:microsoft.com/office/officeart/2005/8/layout/vList3"/>
    <dgm:cxn modelId="{133C26BC-0313-4FC3-99AA-441B2082FC90}" type="presParOf" srcId="{FD6BE245-8712-40F0-944D-9A14497FF8ED}" destId="{C8508142-8530-4901-BAE8-5B161C95CF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08142-8530-4901-BAE8-5B161C95CF4F}">
      <dsp:nvSpPr>
        <dsp:cNvPr id="0" name=""/>
        <dsp:cNvSpPr/>
      </dsp:nvSpPr>
      <dsp:spPr>
        <a:xfrm rot="10800000">
          <a:off x="-2" y="1294"/>
          <a:ext cx="11837661" cy="1324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3966" tIns="182880" rIns="341376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dirty="0">
              <a:latin typeface="Arial" panose="020B0604020202020204" pitchFamily="34" charset="0"/>
              <a:cs typeface="Arial" panose="020B0604020202020204" pitchFamily="34" charset="0"/>
            </a:rPr>
            <a:t>Dhanapurti</a:t>
          </a:r>
        </a:p>
      </dsp:txBody>
      <dsp:txXfrm rot="10800000">
        <a:off x="-2" y="1294"/>
        <a:ext cx="11837661" cy="1324268"/>
      </dsp:txXfrm>
    </dsp:sp>
    <dsp:sp modelId="{2ADA55CC-E4B2-4E33-80CB-AEAD574F09E7}">
      <dsp:nvSpPr>
        <dsp:cNvPr id="0" name=""/>
        <dsp:cNvSpPr/>
      </dsp:nvSpPr>
      <dsp:spPr>
        <a:xfrm flipH="1">
          <a:off x="1210838" y="0"/>
          <a:ext cx="125593" cy="1324268"/>
        </a:xfrm>
        <a:prstGeom prst="ellips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08142-8530-4901-BAE8-5B161C95CF4F}">
      <dsp:nvSpPr>
        <dsp:cNvPr id="0" name=""/>
        <dsp:cNvSpPr/>
      </dsp:nvSpPr>
      <dsp:spPr>
        <a:xfrm rot="10800000">
          <a:off x="-2" y="1294"/>
          <a:ext cx="11837661" cy="1324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3966" tIns="182880" rIns="341376" bIns="182880" numCol="1" spcCol="1270" anchor="ctr" anchorCtr="0">
          <a:noAutofit/>
        </a:bodyPr>
        <a:lstStyle/>
        <a:p>
          <a:pPr lvl="0" algn="ctr" defTabSz="21336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4800" b="1" kern="1200" dirty="0">
              <a:latin typeface="Arial" panose="020B0604020202020204" pitchFamily="34" charset="0"/>
              <a:cs typeface="Arial" panose="020B0604020202020204" pitchFamily="34" charset="0"/>
            </a:rPr>
            <a:t>High Level Architecture</a:t>
          </a:r>
        </a:p>
      </dsp:txBody>
      <dsp:txXfrm rot="10800000">
        <a:off x="-2" y="1294"/>
        <a:ext cx="11837661" cy="1324268"/>
      </dsp:txXfrm>
    </dsp:sp>
    <dsp:sp modelId="{2ADA55CC-E4B2-4E33-80CB-AEAD574F09E7}">
      <dsp:nvSpPr>
        <dsp:cNvPr id="0" name=""/>
        <dsp:cNvSpPr/>
      </dsp:nvSpPr>
      <dsp:spPr>
        <a:xfrm flipH="1">
          <a:off x="1210838" y="0"/>
          <a:ext cx="125593" cy="1324268"/>
        </a:xfrm>
        <a:prstGeom prst="ellips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08142-8530-4901-BAE8-5B161C95CF4F}">
      <dsp:nvSpPr>
        <dsp:cNvPr id="0" name=""/>
        <dsp:cNvSpPr/>
      </dsp:nvSpPr>
      <dsp:spPr>
        <a:xfrm rot="10800000">
          <a:off x="-2" y="1294"/>
          <a:ext cx="11837661" cy="1324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3966" tIns="182880" rIns="341376" bIns="182880" numCol="1" spcCol="1270" anchor="ctr" anchorCtr="0">
          <a:noAutofit/>
        </a:bodyPr>
        <a:lstStyle/>
        <a:p>
          <a:pPr lvl="0" algn="ctr" defTabSz="21336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4800" b="1" kern="1200" dirty="0">
              <a:latin typeface="Arial" panose="020B0604020202020204" pitchFamily="34" charset="0"/>
              <a:cs typeface="Arial" panose="020B0604020202020204" pitchFamily="34" charset="0"/>
            </a:rPr>
            <a:t>Process Flow</a:t>
          </a:r>
        </a:p>
      </dsp:txBody>
      <dsp:txXfrm rot="10800000">
        <a:off x="-2" y="1294"/>
        <a:ext cx="11837661" cy="1324268"/>
      </dsp:txXfrm>
    </dsp:sp>
    <dsp:sp modelId="{2ADA55CC-E4B2-4E33-80CB-AEAD574F09E7}">
      <dsp:nvSpPr>
        <dsp:cNvPr id="0" name=""/>
        <dsp:cNvSpPr/>
      </dsp:nvSpPr>
      <dsp:spPr>
        <a:xfrm flipH="1">
          <a:off x="1210838" y="0"/>
          <a:ext cx="125593" cy="1324268"/>
        </a:xfrm>
        <a:prstGeom prst="ellips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063622-F3EA-41C3-A4E9-FFA348799957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B72D6-8134-466C-A071-DC370B3C6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7823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F2CD47-73E4-4920-AD3C-3053D41B4D59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B3F4A-A47C-4E98-B314-DD6233682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44516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81D37-23DF-4DA0-BD18-12A964A6A341}" type="datetime1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 Ltd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7A909-DE6B-4289-A677-B6C85A595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25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6E92-B686-490E-91EE-ECF09D0DD2F9}" type="datetime1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 Ltd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7A909-DE6B-4289-A677-B6C85A595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65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ECFB-4637-47BA-96FB-DBA5D3A0DAAD}" type="datetime1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 Ltd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7A909-DE6B-4289-A677-B6C85A595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70464-087D-4608-BF35-C4F654D2DA4C}" type="datetime1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 Ltd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7A909-DE6B-4289-A677-B6C85A595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49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2FA1F-F7FA-443E-971A-F1BDC900A05A}" type="datetime1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 Ltd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7A909-DE6B-4289-A677-B6C85A595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26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0AC1D-AD29-4468-B23C-21D39BA46FF0}" type="datetime1">
              <a:rPr lang="en-US" smtClean="0"/>
              <a:t>3/8/2016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 Ltd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7A909-DE6B-4289-A677-B6C85A595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2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F2B44-FCFB-4A2E-BD9A-8A2BA0A9587B}" type="datetime1">
              <a:rPr lang="en-US" smtClean="0"/>
              <a:t>3/8/2016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 Ltd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7A909-DE6B-4289-A677-B6C85A595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7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BA11E-32FE-449E-9818-AF869F01442C}" type="datetime1">
              <a:rPr lang="en-US" smtClean="0"/>
              <a:t>3/8/2016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 Ltd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7A909-DE6B-4289-A677-B6C85A595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76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25BBA-28E0-4FFC-8258-4C5B1FC6BDEE}" type="datetime1">
              <a:rPr lang="en-US" smtClean="0"/>
              <a:t>3/8/2016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 Ltd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7A909-DE6B-4289-A677-B6C85A595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29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66BF5-EDCD-402A-B646-09ACDEAE26A9}" type="datetime1">
              <a:rPr lang="en-US" smtClean="0"/>
              <a:t>3/8/2016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 Ltd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7A909-DE6B-4289-A677-B6C85A595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9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222D-775F-48D0-B0C0-A2610AAB037F}" type="datetime1">
              <a:rPr lang="en-US" smtClean="0"/>
              <a:t>3/8/2016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 Ltd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7A909-DE6B-4289-A677-B6C85A595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29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E8A06-7F97-43D1-A2C5-B5169278EB5F}" type="datetime1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Annona IT Solutions Pvt Ltd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7A909-DE6B-4289-A677-B6C85A595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29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1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1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1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14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1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1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16.xml"/><Relationship Id="rId10" Type="http://schemas.openxmlformats.org/officeDocument/2006/relationships/image" Target="../media/image18.png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1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17.xml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8.xml"/><Relationship Id="rId7" Type="http://schemas.openxmlformats.org/officeDocument/2006/relationships/image" Target="../media/image1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18.xml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1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19.xm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1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21.xml"/><Relationship Id="rId7" Type="http://schemas.openxmlformats.org/officeDocument/2006/relationships/image" Target="../media/image1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10" Type="http://schemas.openxmlformats.org/officeDocument/2006/relationships/image" Target="../media/image23.JPG"/><Relationship Id="rId4" Type="http://schemas.openxmlformats.org/officeDocument/2006/relationships/diagramQuickStyle" Target="../diagrams/quickStyle21.xml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22.xml"/><Relationship Id="rId7" Type="http://schemas.openxmlformats.org/officeDocument/2006/relationships/image" Target="../media/image1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22.xml"/><Relationship Id="rId9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23.xml"/><Relationship Id="rId7" Type="http://schemas.openxmlformats.org/officeDocument/2006/relationships/image" Target="../media/image1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23.xml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24.xml"/><Relationship Id="rId7" Type="http://schemas.openxmlformats.org/officeDocument/2006/relationships/image" Target="../media/image1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24.xml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25.xml"/><Relationship Id="rId7" Type="http://schemas.openxmlformats.org/officeDocument/2006/relationships/image" Target="../media/image1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25.xml"/><Relationship Id="rId10" Type="http://schemas.openxmlformats.org/officeDocument/2006/relationships/image" Target="../media/image28.png"/><Relationship Id="rId4" Type="http://schemas.openxmlformats.org/officeDocument/2006/relationships/diagramQuickStyle" Target="../diagrams/quickStyle25.xml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26.xml"/><Relationship Id="rId7" Type="http://schemas.openxmlformats.org/officeDocument/2006/relationships/image" Target="../media/image1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26.xml"/><Relationship Id="rId9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27.xml"/><Relationship Id="rId7" Type="http://schemas.openxmlformats.org/officeDocument/2006/relationships/image" Target="../media/image1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27.xml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28.xml"/><Relationship Id="rId7" Type="http://schemas.openxmlformats.org/officeDocument/2006/relationships/image" Target="../media/image1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28.xml"/><Relationship Id="rId9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29.xml"/><Relationship Id="rId7" Type="http://schemas.openxmlformats.org/officeDocument/2006/relationships/image" Target="../media/image1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29.xml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30.xml"/><Relationship Id="rId7" Type="http://schemas.openxmlformats.org/officeDocument/2006/relationships/image" Target="../media/image1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10" Type="http://schemas.openxmlformats.org/officeDocument/2006/relationships/image" Target="../media/image33.JPG"/><Relationship Id="rId4" Type="http://schemas.openxmlformats.org/officeDocument/2006/relationships/diagramQuickStyle" Target="../diagrams/quickStyle30.xml"/><Relationship Id="rId9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31.xml"/><Relationship Id="rId7" Type="http://schemas.openxmlformats.org/officeDocument/2006/relationships/image" Target="../media/image1.png"/><Relationship Id="rId12" Type="http://schemas.openxmlformats.org/officeDocument/2006/relationships/image" Target="../media/image36.png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31.xml"/><Relationship Id="rId10" Type="http://schemas.openxmlformats.org/officeDocument/2006/relationships/image" Target="../media/image34.png"/><Relationship Id="rId4" Type="http://schemas.openxmlformats.org/officeDocument/2006/relationships/diagramQuickStyle" Target="../diagrams/quickStyle31.xml"/><Relationship Id="rId9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32.xml"/><Relationship Id="rId7" Type="http://schemas.openxmlformats.org/officeDocument/2006/relationships/image" Target="../media/image1.pn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32.xml"/><Relationship Id="rId9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33.xml"/><Relationship Id="rId7" Type="http://schemas.openxmlformats.org/officeDocument/2006/relationships/image" Target="../media/image1.pn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10" Type="http://schemas.openxmlformats.org/officeDocument/2006/relationships/image" Target="../media/image38.png"/><Relationship Id="rId4" Type="http://schemas.openxmlformats.org/officeDocument/2006/relationships/diagramQuickStyle" Target="../diagrams/quickStyle33.xml"/><Relationship Id="rId9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34.xml"/><Relationship Id="rId7" Type="http://schemas.openxmlformats.org/officeDocument/2006/relationships/image" Target="../media/image1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34.xml"/><Relationship Id="rId9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35.xml"/><Relationship Id="rId7" Type="http://schemas.openxmlformats.org/officeDocument/2006/relationships/image" Target="../media/image1.png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35.xml"/><Relationship Id="rId9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36.xml"/><Relationship Id="rId7" Type="http://schemas.openxmlformats.org/officeDocument/2006/relationships/image" Target="../media/image1.png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10" Type="http://schemas.openxmlformats.org/officeDocument/2006/relationships/image" Target="../media/image41.png"/><Relationship Id="rId4" Type="http://schemas.openxmlformats.org/officeDocument/2006/relationships/diagramQuickStyle" Target="../diagrams/quickStyle36.xml"/><Relationship Id="rId9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37.xml"/><Relationship Id="rId7" Type="http://schemas.openxmlformats.org/officeDocument/2006/relationships/image" Target="../media/image1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37.xml"/><Relationship Id="rId10" Type="http://schemas.openxmlformats.org/officeDocument/2006/relationships/image" Target="../media/image43.png"/><Relationship Id="rId4" Type="http://schemas.openxmlformats.org/officeDocument/2006/relationships/diagramQuickStyle" Target="../diagrams/quickStyle37.xml"/><Relationship Id="rId9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38.xml"/><Relationship Id="rId7" Type="http://schemas.openxmlformats.org/officeDocument/2006/relationships/image" Target="../media/image1.png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38.xml"/><Relationship Id="rId9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39.xml"/><Relationship Id="rId7" Type="http://schemas.openxmlformats.org/officeDocument/2006/relationships/image" Target="../media/image1.png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39.xml"/><Relationship Id="rId9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40.xml"/><Relationship Id="rId7" Type="http://schemas.openxmlformats.org/officeDocument/2006/relationships/image" Target="../media/image1.png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40.xml"/><Relationship Id="rId9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41.xml"/><Relationship Id="rId7" Type="http://schemas.openxmlformats.org/officeDocument/2006/relationships/image" Target="../media/image1.png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41.xml"/><Relationship Id="rId9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42.xml"/><Relationship Id="rId7" Type="http://schemas.openxmlformats.org/officeDocument/2006/relationships/image" Target="../media/image1.png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Relationship Id="rId9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43.xml"/><Relationship Id="rId7" Type="http://schemas.openxmlformats.org/officeDocument/2006/relationships/image" Target="../media/image1.png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3.xml"/><Relationship Id="rId5" Type="http://schemas.openxmlformats.org/officeDocument/2006/relationships/diagramColors" Target="../diagrams/colors43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43.xml"/><Relationship Id="rId9" Type="http://schemas.openxmlformats.org/officeDocument/2006/relationships/image" Target="../media/image48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44.xml"/><Relationship Id="rId7" Type="http://schemas.openxmlformats.org/officeDocument/2006/relationships/image" Target="../media/image1.png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10" Type="http://schemas.openxmlformats.org/officeDocument/2006/relationships/image" Target="../media/image49.jpeg"/><Relationship Id="rId4" Type="http://schemas.openxmlformats.org/officeDocument/2006/relationships/diagramQuickStyle" Target="../diagrams/quickStyle44.xml"/><Relationship Id="rId9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45.xml"/><Relationship Id="rId7" Type="http://schemas.openxmlformats.org/officeDocument/2006/relationships/image" Target="../media/image1.png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10" Type="http://schemas.openxmlformats.org/officeDocument/2006/relationships/image" Target="../media/image50.jpeg"/><Relationship Id="rId4" Type="http://schemas.openxmlformats.org/officeDocument/2006/relationships/diagramQuickStyle" Target="../diagrams/quickStyle45.xml"/><Relationship Id="rId9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46.xml"/><Relationship Id="rId7" Type="http://schemas.openxmlformats.org/officeDocument/2006/relationships/image" Target="../media/image1.png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46.xml"/><Relationship Id="rId9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.png"/><Relationship Id="rId12" Type="http://schemas.openxmlformats.org/officeDocument/2006/relationships/image" Target="../media/image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0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9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956872884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1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76942" y="1611912"/>
            <a:ext cx="7521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      Annona IT Solutions Pvt Ltd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2" y="1611912"/>
            <a:ext cx="4305300" cy="51650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547" y="1825954"/>
            <a:ext cx="300790" cy="3489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2386675"/>
            <a:ext cx="67818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59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654402930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10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1026" name="Picture 2" descr="http://www.dbtalks.com/UploadFile/a7e1c8/3-tier-clientserver-architecture/Images/3tier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061" y="1948070"/>
            <a:ext cx="5592418" cy="406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15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992559781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11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1739" y="1919287"/>
            <a:ext cx="5817703" cy="38454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69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955804621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12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96528" y="1552932"/>
            <a:ext cx="7071361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Spring Security on URL and login Password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Session Handling with flexible login-logout time</a:t>
            </a:r>
          </a:p>
          <a:p>
            <a:pPr lvl="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JSP connected to tiles</a:t>
            </a:r>
          </a:p>
          <a:p>
            <a:pPr lvl="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Common Headers and footers for all JSP</a:t>
            </a:r>
          </a:p>
          <a:p>
            <a:pPr lvl="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 performance</a:t>
            </a:r>
          </a:p>
          <a:p>
            <a:pPr lvl="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Highly Interoperable</a:t>
            </a:r>
          </a:p>
          <a:p>
            <a:pPr lvl="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Can be operated without internet connection</a:t>
            </a:r>
          </a:p>
          <a:p>
            <a:pPr lvl="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Flexible with multiple users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167552841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13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498496" y="2966940"/>
            <a:ext cx="5178287" cy="1273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FUNCTIONAL  ASPECTS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06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944943212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14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097" y="2408436"/>
            <a:ext cx="5474373" cy="33135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35886" y="177408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2408436"/>
            <a:ext cx="5711686" cy="33135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37602" y="1810398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Bank Employee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80031" y="5950701"/>
            <a:ext cx="468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System consists of 11 types of accounts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70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862780210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15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174433" y="1762540"/>
            <a:ext cx="3127513" cy="1033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</a:p>
        </p:txBody>
      </p:sp>
      <p:sp>
        <p:nvSpPr>
          <p:cNvPr id="3" name="Rectangle 2"/>
          <p:cNvSpPr/>
          <p:nvPr/>
        </p:nvSpPr>
        <p:spPr>
          <a:xfrm>
            <a:off x="4174433" y="3368400"/>
            <a:ext cx="312751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Customer Approval Manager</a:t>
            </a:r>
          </a:p>
        </p:txBody>
      </p:sp>
      <p:sp>
        <p:nvSpPr>
          <p:cNvPr id="5" name="Rectangle 4"/>
          <p:cNvSpPr/>
          <p:nvPr/>
        </p:nvSpPr>
        <p:spPr>
          <a:xfrm>
            <a:off x="4174433" y="4869760"/>
            <a:ext cx="312751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Bank</a:t>
            </a:r>
            <a:r>
              <a:rPr lang="en-US" dirty="0"/>
              <a:t> </a:t>
            </a:r>
          </a:p>
        </p:txBody>
      </p:sp>
      <p:sp>
        <p:nvSpPr>
          <p:cNvPr id="6" name="Down Arrow 5"/>
          <p:cNvSpPr/>
          <p:nvPr/>
        </p:nvSpPr>
        <p:spPr>
          <a:xfrm>
            <a:off x="5495873" y="2796210"/>
            <a:ext cx="348336" cy="5869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5495873" y="4297569"/>
            <a:ext cx="348336" cy="5795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57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38718979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16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5086" y="2270891"/>
            <a:ext cx="5377070" cy="34329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501" y="2270891"/>
            <a:ext cx="5323707" cy="34329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42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509799175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17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8645" y="1770821"/>
            <a:ext cx="6930886" cy="33047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09967" y="5346634"/>
            <a:ext cx="875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On Account Expiry User gets email intimation 2 days prior regarding the same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53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742358556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18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591" y="1852612"/>
            <a:ext cx="10959547" cy="37398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11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846556801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19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812" y="1840687"/>
            <a:ext cx="11837656" cy="33806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08182" y="5552661"/>
            <a:ext cx="817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Admin can swap account to other user and revert to original user flexibly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91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/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2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498496" y="2966940"/>
            <a:ext cx="5178287" cy="1273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TECHNICAL  ASPECTS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72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112859276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20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8788" y="2256085"/>
            <a:ext cx="5817704" cy="21038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70785" y="4813959"/>
            <a:ext cx="6250429" cy="367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Unique ID is generated by System for every transaction</a:t>
            </a:r>
            <a:endParaRPr lang="en-US" sz="14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98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780857530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21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62" y="1540042"/>
            <a:ext cx="8372475" cy="422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62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86306377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22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5" y="1997105"/>
            <a:ext cx="10853530" cy="3768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78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276765559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23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1466" y="1516648"/>
            <a:ext cx="6692347" cy="41477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24223" y="5664425"/>
            <a:ext cx="9773176" cy="112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End to End Payment system with Multiple &amp; Advance payment options. Cash payment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   can also be monitored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               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79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438152784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24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0175" y="1828800"/>
            <a:ext cx="9391650" cy="31142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62456" y="5257320"/>
            <a:ext cx="3595856" cy="367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Fully dynamic animated videos</a:t>
            </a:r>
            <a:endParaRPr lang="en-US" sz="14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1496" y="5777948"/>
            <a:ext cx="64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</a:t>
            </a:r>
            <a:r>
              <a:rPr lang="en-US" b="1" dirty="0"/>
              <a:t>For Animation videos please check out the link below:                     -                https://youtu.be/l2s2fhMD99Q</a:t>
            </a:r>
          </a:p>
        </p:txBody>
      </p:sp>
    </p:spTree>
    <p:extLst>
      <p:ext uri="{BB962C8B-B14F-4D97-AF65-F5344CB8AC3E}">
        <p14:creationId xmlns:p14="http://schemas.microsoft.com/office/powerpoint/2010/main" val="720768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873756932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25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5414" y="2239817"/>
            <a:ext cx="5804451" cy="2705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2025" y="1498503"/>
            <a:ext cx="2647950" cy="485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2013" y="5426666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Inventory management capturing dynamic goods statistics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41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427892857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26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7756" y="1870628"/>
            <a:ext cx="6559826" cy="3752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67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22864673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27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812" y="1489750"/>
            <a:ext cx="11837657" cy="44057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22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677784597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28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51652" y="5723271"/>
            <a:ext cx="8097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Dynamic tree structure for warehouse and inventory details with images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546" y="1649524"/>
            <a:ext cx="5829300" cy="381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96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331484140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29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33127"/>
            <a:ext cx="10204174" cy="44964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29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219078315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3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6097" y="2138290"/>
            <a:ext cx="1086848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Frameworks - Spring 3.1, JPA 2, JQuery, JavaScript, JSP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Eclipse IDE ,Tomcat 8.0, JDK 7.0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Database - PostgreSQL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9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61335862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30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82" y="1490565"/>
            <a:ext cx="91440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21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890466878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31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56452" y="5374157"/>
            <a:ext cx="6096000" cy="959943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Fully flexible report system with automatically generated statistical data with Download and Print option</a:t>
            </a:r>
            <a:endParaRPr lang="en-US" sz="14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380" y="1580045"/>
            <a:ext cx="10344150" cy="17335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380" y="3277759"/>
            <a:ext cx="1619250" cy="2095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7380" y="3700099"/>
            <a:ext cx="269557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71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341380643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32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09" y="1870788"/>
            <a:ext cx="8965069" cy="36200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67808" y="5770584"/>
            <a:ext cx="38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Graphical view of Cost exposure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59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33880962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33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2" y="1495329"/>
            <a:ext cx="11837657" cy="481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86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594051688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34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2627" y="1720209"/>
            <a:ext cx="7832034" cy="36390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0734" y="5673140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Multiple Currencies conversion and calculations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41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794590597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35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4469" y="1802295"/>
            <a:ext cx="9666341" cy="42009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828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912561357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36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14975" y="5934490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Guide for every Role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727" y="1570148"/>
            <a:ext cx="107918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63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930497134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37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3029" y="1666875"/>
            <a:ext cx="6657975" cy="2524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5242" y="4184650"/>
            <a:ext cx="9648825" cy="2171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26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958650393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38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5815" y="1633440"/>
            <a:ext cx="6343650" cy="449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2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94521069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39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5242" y="1951381"/>
            <a:ext cx="9282027" cy="36410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93046" y="5789717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Regulations on Countries and Goods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14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/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4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2529" y="1585424"/>
            <a:ext cx="8820150" cy="47291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64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448971352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40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19261" y="5605669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Search &amp; Pagination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99" y="1670999"/>
            <a:ext cx="9802593" cy="35533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48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781977773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41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042" y="1570148"/>
            <a:ext cx="10562137" cy="3257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8600" y="5539409"/>
            <a:ext cx="486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Two different accounts section with Notifications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52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937045226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42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33074" y="1855305"/>
            <a:ext cx="4881657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Flexible Automatic email on payments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Transfer Pricing Monitoring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Detailed records for all relevant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Password Expiry &amp; Forgot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have applied patent for the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075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474067601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43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2" y="1570147"/>
            <a:ext cx="11849264" cy="47908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17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/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0240" y="6442114"/>
            <a:ext cx="4114800" cy="365125"/>
          </a:xfrm>
        </p:spPr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8544339" y="6442114"/>
            <a:ext cx="2743200" cy="365125"/>
          </a:xfrm>
        </p:spPr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44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3" y="1406330"/>
            <a:ext cx="11837656" cy="503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67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/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0240" y="6442114"/>
            <a:ext cx="4114800" cy="365125"/>
          </a:xfrm>
        </p:spPr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8544339" y="6442114"/>
            <a:ext cx="2743200" cy="365125"/>
          </a:xfrm>
        </p:spPr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45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3" y="1412914"/>
            <a:ext cx="1183765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80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073366917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46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5783" y="1406331"/>
            <a:ext cx="6858000" cy="49917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36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822936542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5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27274" y="3062062"/>
            <a:ext cx="239150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English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Hindi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Spanish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German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French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Italian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Arabic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Portuguese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29268" y="3062062"/>
            <a:ext cx="218165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Chinese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Japanese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Russian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Bulgarian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Hungarian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Czech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Ukrainian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Croatian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27274" y="1941342"/>
            <a:ext cx="7534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Supports 16 major Languages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4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107799830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6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6360" y="1573214"/>
            <a:ext cx="6365840" cy="12245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6359" y="3133517"/>
            <a:ext cx="6365841" cy="1307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6359" y="4882392"/>
            <a:ext cx="6365841" cy="12934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11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/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7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2465" y="1693420"/>
            <a:ext cx="6610350" cy="43758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6467059" y="1987826"/>
            <a:ext cx="74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43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193283139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8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3530" y="2185987"/>
            <a:ext cx="5377070" cy="34329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27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827241656"/>
              </p:ext>
            </p:extLst>
          </p:nvPr>
        </p:nvGraphicFramePr>
        <p:xfrm>
          <a:off x="168812" y="80768"/>
          <a:ext cx="11837657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Annona IT Solutions Pvt. Ltd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 and Proprietary         </a:t>
            </a:r>
            <a:fld id="{F037A909-DE6B-4289-A677-B6C85A595A43}" type="slidenum">
              <a:rPr lang="en-US" smtClean="0"/>
              <a:t>9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8812" y="80768"/>
            <a:ext cx="1603717" cy="132556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286349"/>
            <a:ext cx="1069145" cy="9144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9" y="80769"/>
            <a:ext cx="1638580" cy="12837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2102" y="1438297"/>
            <a:ext cx="4791075" cy="10983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67270" y="2568594"/>
            <a:ext cx="742121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nsolas" panose="020B0609020204030204" pitchFamily="49" charset="0"/>
              </a:rPr>
              <a:t>properties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nsolas" panose="020B0609020204030204" pitchFamily="49" charset="0"/>
              </a:rPr>
              <a:t>"javax.persistence.jdbc.url" </a:t>
            </a:r>
            <a:r>
              <a:rPr lang="en-US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nsolas" panose="020B0609020204030204" pitchFamily="49" charset="0"/>
              </a:rPr>
              <a:t>"jdbc:postgresql://localhost:5432/postgres" </a:t>
            </a:r>
            <a:r>
              <a:rPr lang="en-US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nsolas" panose="020B0609020204030204" pitchFamily="49" charset="0"/>
              </a:rPr>
              <a:t>"javax.persistence.jdbc.driver" </a:t>
            </a:r>
            <a:r>
              <a:rPr lang="en-US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nsolas" panose="020B0609020204030204" pitchFamily="49" charset="0"/>
              </a:rPr>
              <a:t>"org.postgresql.Driver" </a:t>
            </a:r>
            <a:r>
              <a:rPr lang="en-US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nsolas" panose="020B0609020204030204" pitchFamily="49" charset="0"/>
              </a:rPr>
              <a:t>"javax.persistence.jdbc.user" </a:t>
            </a:r>
            <a:r>
              <a:rPr lang="en-US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nsolas" panose="020B0609020204030204" pitchFamily="49" charset="0"/>
              </a:rPr>
              <a:t>"postgres" </a:t>
            </a:r>
            <a:r>
              <a:rPr lang="en-US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nsolas" panose="020B0609020204030204" pitchFamily="49" charset="0"/>
              </a:rPr>
              <a:t>"javax.persistence.jdbc.password" </a:t>
            </a:r>
            <a:r>
              <a:rPr lang="en-US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nsolas" panose="020B0609020204030204" pitchFamily="49" charset="0"/>
              </a:rPr>
              <a:t>"1234" </a:t>
            </a:r>
            <a:r>
              <a:rPr lang="en-US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nsolas" panose="020B0609020204030204" pitchFamily="49" charset="0"/>
              </a:rPr>
              <a:t>"hibernate.dialect" </a:t>
            </a:r>
            <a:r>
              <a:rPr lang="en-US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nsolas" panose="020B0609020204030204" pitchFamily="49" charset="0"/>
              </a:rPr>
              <a:t>"org.hibernate.dialect.PostgreSQLDialect" </a:t>
            </a:r>
            <a:r>
              <a:rPr lang="en-US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nsolas" panose="020B0609020204030204" pitchFamily="49" charset="0"/>
              </a:rPr>
              <a:t>"hibernate.hbm2ddl.auto" </a:t>
            </a:r>
            <a:r>
              <a:rPr lang="en-US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nsolas" panose="020B0609020204030204" pitchFamily="49" charset="0"/>
              </a:rPr>
              <a:t>"update" </a:t>
            </a:r>
            <a:r>
              <a:rPr lang="en-US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3" y="177647"/>
            <a:ext cx="187416" cy="2174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216" y="80767"/>
            <a:ext cx="187416" cy="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31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901</Words>
  <Application>Microsoft Office PowerPoint</Application>
  <PresentationFormat>Widescreen</PresentationFormat>
  <Paragraphs>218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Arial Black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INDIAN</dc:creator>
  <cp:lastModifiedBy>ravikiran reddy</cp:lastModifiedBy>
  <cp:revision>115</cp:revision>
  <dcterms:created xsi:type="dcterms:W3CDTF">2016-02-24T06:58:20Z</dcterms:created>
  <dcterms:modified xsi:type="dcterms:W3CDTF">2016-03-08T07:02:53Z</dcterms:modified>
</cp:coreProperties>
</file>